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2" r:id="rId6"/>
    <p:sldId id="268" r:id="rId7"/>
    <p:sldId id="269" r:id="rId8"/>
    <p:sldId id="270" r:id="rId9"/>
    <p:sldId id="272" r:id="rId10"/>
    <p:sldId id="273" r:id="rId11"/>
    <p:sldId id="274" r:id="rId12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14"/>
      <p:bold r:id="rId15"/>
    </p:embeddedFont>
    <p:embeddedFont>
      <p:font typeface="NanumGothic ExtraBold" panose="020D0604000000000000" pitchFamily="34" charset="-127"/>
      <p:bold r:id="rId16"/>
    </p:embeddedFont>
    <p:embeddedFont>
      <p:font typeface="NanumGothic ExtraBold" panose="020D0604000000000000" pitchFamily="34" charset="-127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31"/>
    <p:restoredTop sz="94513"/>
  </p:normalViewPr>
  <p:slideViewPr>
    <p:cSldViewPr snapToGrid="0">
      <p:cViewPr>
        <p:scale>
          <a:sx n="106" d="100"/>
          <a:sy n="106" d="100"/>
        </p:scale>
        <p:origin x="1952" y="10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5684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858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213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644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170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697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745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786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 err="1">
                <a:solidFill>
                  <a:srgbClr val="19264B"/>
                </a:solidFill>
              </a:rPr>
              <a:t>캐글</a:t>
            </a:r>
            <a:r>
              <a:rPr lang="en-US" altLang="ko-KR" sz="2500" b="1" dirty="0">
                <a:solidFill>
                  <a:srgbClr val="19264B"/>
                </a:solidFill>
              </a:rPr>
              <a:t>/</a:t>
            </a:r>
            <a:r>
              <a:rPr lang="ko-KR" altLang="en-US" sz="2500" b="1" dirty="0" err="1">
                <a:solidFill>
                  <a:srgbClr val="19264B"/>
                </a:solidFill>
              </a:rPr>
              <a:t>데이콘</a:t>
            </a:r>
            <a:r>
              <a:rPr lang="ko-KR" altLang="en-US" sz="2500" b="1" dirty="0">
                <a:solidFill>
                  <a:srgbClr val="19264B"/>
                </a:solidFill>
              </a:rPr>
              <a:t> </a:t>
            </a:r>
            <a:r>
              <a:rPr lang="ko" sz="2500" b="1" dirty="0">
                <a:solidFill>
                  <a:srgbClr val="19264B"/>
                </a:solidFill>
              </a:rPr>
              <a:t>스터디 </a:t>
            </a:r>
            <a:r>
              <a:rPr lang="en-US" altLang="ko" sz="2500" b="1" dirty="0">
                <a:solidFill>
                  <a:srgbClr val="19264B"/>
                </a:solidFill>
              </a:rPr>
              <a:t>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-KR" dirty="0">
                <a:solidFill>
                  <a:srgbClr val="19264B"/>
                </a:solidFill>
              </a:rPr>
              <a:t>3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이주현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4D9A9492-214C-E21F-48E0-4701A762AFE1}"/>
              </a:ext>
            </a:extLst>
          </p:cNvPr>
          <p:cNvSpPr txBox="1"/>
          <p:nvPr/>
        </p:nvSpPr>
        <p:spPr>
          <a:xfrm>
            <a:off x="1408975" y="306875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28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XGBoost</a:t>
            </a:r>
            <a:endParaRPr lang="ko-KR" altLang="en-US" sz="2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3F2EEAFF-5BCF-361F-17A3-BB45D6C83755}"/>
              </a:ext>
            </a:extLst>
          </p:cNvPr>
          <p:cNvSpPr txBox="1"/>
          <p:nvPr/>
        </p:nvSpPr>
        <p:spPr>
          <a:xfrm>
            <a:off x="1648881" y="1205237"/>
            <a:ext cx="6977761" cy="274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XGBoost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eXtreme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Gradient Boosting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여러 개의 결정 트리를 조합해서 사용하는 앙상블 기법 중 하나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정확도가 강한 모델을 하나 사용하는 것보다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정확도가 낮은 약한 모델을 여러 개 조합하는 방식이 정확도가 높다는 아이디어에 기반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부스팅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기법을 이용하여 구현한 알고리즘인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Gradient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Boost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병렬 학습이 지원되도록 구현한 라이브러리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속도와 성능이 좋아서 인기 많은 알고리즘임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분류와 회귀 문제 모두 지원</a:t>
            </a:r>
          </a:p>
        </p:txBody>
      </p:sp>
    </p:spTree>
    <p:extLst>
      <p:ext uri="{BB962C8B-B14F-4D97-AF65-F5344CB8AC3E}">
        <p14:creationId xmlns:p14="http://schemas.microsoft.com/office/powerpoint/2010/main" val="531789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65021966-B86E-89BD-0F9E-42B5F1744949}"/>
              </a:ext>
            </a:extLst>
          </p:cNvPr>
          <p:cNvSpPr txBox="1"/>
          <p:nvPr/>
        </p:nvSpPr>
        <p:spPr>
          <a:xfrm>
            <a:off x="1389259" y="197299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그리드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vs.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랜덤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</a:t>
            </a:r>
            <a:endParaRPr lang="ko-KR" altLang="en-US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D3E6047A-BEB2-433D-4C31-C4318A36A13F}"/>
              </a:ext>
            </a:extLst>
          </p:cNvPr>
          <p:cNvSpPr txBox="1"/>
          <p:nvPr/>
        </p:nvSpPr>
        <p:spPr>
          <a:xfrm>
            <a:off x="1660910" y="2764259"/>
            <a:ext cx="6977761" cy="2105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최적의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하이퍼파라미터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찾기 위함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그리드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서치는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하이퍼파라미터에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넣을 수 있는 값들을 순차적으로 입력한 뒤에 가장 높은 성능을 보이는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하이퍼파라미터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선택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BUT 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그리드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서치의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단점은 시간이 아주 오래 걸릴 수도 있다는 점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랜덤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서치는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랜덤하게 숫자를 탐색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즉 확률적으로 접근</a:t>
            </a:r>
            <a:endParaRPr lang="en-US" altLang="ko-KR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실제로 랜덤 </a:t>
            </a:r>
            <a:r>
              <a:rPr lang="ko-KR" altLang="en-US" sz="1600" dirty="0" err="1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서치가</a:t>
            </a:r>
            <a:r>
              <a:rPr lang="ko-KR" altLang="en-US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그리드 서치보다 성능이 좋다는 게 입증됨</a:t>
            </a:r>
            <a:r>
              <a:rPr lang="en-US" altLang="ko-KR" sz="1600" dirty="0">
                <a:solidFill>
                  <a:schemeClr val="tx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B0F8F8-69A7-6A56-E82C-B068808704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185" b="26594"/>
          <a:stretch/>
        </p:blipFill>
        <p:spPr>
          <a:xfrm>
            <a:off x="1389259" y="785295"/>
            <a:ext cx="7689510" cy="191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81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272524" y="2142962"/>
            <a:ext cx="22821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/>
              <a:t>이주현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" altLang="en-US" dirty="0"/>
              <a:t>유나현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" altLang="en-US" dirty="0"/>
              <a:t>방수민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9B3B47-4FFE-EFAD-4853-3659B1408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372" y="999890"/>
            <a:ext cx="2882880" cy="38367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353975" y="273291"/>
            <a:ext cx="6197714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구내식당</a:t>
            </a:r>
            <a:r>
              <a:rPr lang="ko-KR" alt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식수 인원 예측 </a:t>
            </a:r>
            <a:r>
              <a:rPr lang="en-US" altLang="ko-KR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AI </a:t>
            </a:r>
            <a:r>
              <a:rPr lang="ko-KR" alt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경진대회</a:t>
            </a:r>
            <a:endParaRPr sz="2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DD53F56-4AC2-A9C3-E7E4-6B8915A0C1FE}"/>
              </a:ext>
            </a:extLst>
          </p:cNvPr>
          <p:cNvSpPr txBox="1"/>
          <p:nvPr/>
        </p:nvSpPr>
        <p:spPr>
          <a:xfrm>
            <a:off x="1537311" y="1055550"/>
            <a:ext cx="7149489" cy="1671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목적</a:t>
            </a:r>
            <a:endParaRPr lang="en-US" altLang="ko-KR" sz="2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구내 식당의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요일별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점심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저녁 식사를 먹는 인원을 예측해서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잔반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발생량 줄이기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19EE4391-D88A-5FCF-2E6E-E8BC97C4212B}"/>
              </a:ext>
            </a:extLst>
          </p:cNvPr>
          <p:cNvSpPr txBox="1"/>
          <p:nvPr/>
        </p:nvSpPr>
        <p:spPr>
          <a:xfrm>
            <a:off x="4100036" y="4746499"/>
            <a:ext cx="6250783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https://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dacon.io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/competitions/official/235743/overview/description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20FC8C-286F-A78F-7B2A-47F65A299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005" y="2520541"/>
            <a:ext cx="7316215" cy="14619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STEP 1. </a:t>
            </a: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살펴보기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FB77A4-CBA7-3DA0-E475-9BE180A1D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963" y="1030017"/>
            <a:ext cx="7746489" cy="380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009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STEP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시각화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74E3A9-D44F-EACC-4B28-1C501CDBD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0554" y="845454"/>
            <a:ext cx="6537706" cy="422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4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AE3C02-4547-2ADF-3B17-2311DAF65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090" y="411040"/>
            <a:ext cx="7001076" cy="432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18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ED594458-1132-5A94-42A7-28078FDCB0C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STEP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처리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E5380F-182B-9FC2-A6B8-E17D93045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723" y="1286297"/>
            <a:ext cx="7792277" cy="315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9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C82204-0291-CE18-DD21-C629CE40E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963" y="1055550"/>
            <a:ext cx="7732685" cy="3746424"/>
          </a:xfrm>
          <a:prstGeom prst="rect">
            <a:avLst/>
          </a:prstGeom>
        </p:spPr>
      </p:pic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DC4A8693-8F62-8580-5733-BE534656285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000" b="1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NanumGothic ExtraBold"/>
                <a:sym typeface="NanumGothic ExtraBold"/>
              </a:rPr>
              <a:t>문자를 숫자로 변환</a:t>
            </a:r>
            <a:r>
              <a:rPr lang="en-US" altLang="ko-KR" sz="2000" b="1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NanumGothic ExtraBold"/>
                <a:sym typeface="NanumGothic ExtraBold"/>
              </a:rPr>
              <a:t>!</a:t>
            </a:r>
            <a:endParaRPr lang="ko-KR" altLang="en-US" sz="2000" b="1" dirty="0">
              <a:solidFill>
                <a:schemeClr val="tx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B56813-8A33-EF1B-4B2C-53003604D7EA}"/>
              </a:ext>
            </a:extLst>
          </p:cNvPr>
          <p:cNvSpPr/>
          <p:nvPr/>
        </p:nvSpPr>
        <p:spPr>
          <a:xfrm>
            <a:off x="6324765" y="1717481"/>
            <a:ext cx="2118195" cy="11608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9E19BC-C98E-D951-82DA-D40D5395F03C}"/>
              </a:ext>
            </a:extLst>
          </p:cNvPr>
          <p:cNvSpPr/>
          <p:nvPr/>
        </p:nvSpPr>
        <p:spPr>
          <a:xfrm>
            <a:off x="5328849" y="3598493"/>
            <a:ext cx="2118195" cy="11608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499168E3-3F94-E60D-9C94-6807DD5BFAFE}"/>
              </a:ext>
            </a:extLst>
          </p:cNvPr>
          <p:cNvSpPr/>
          <p:nvPr/>
        </p:nvSpPr>
        <p:spPr>
          <a:xfrm rot="5400000">
            <a:off x="6587454" y="918748"/>
            <a:ext cx="384138" cy="909515"/>
          </a:xfrm>
          <a:prstGeom prst="leftBrace">
            <a:avLst>
              <a:gd name="adj1" fmla="val 0"/>
              <a:gd name="adj2" fmla="val 50000"/>
            </a:avLst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382B291D-6D2F-F24C-4C55-CCC2F3613BE8}"/>
              </a:ext>
            </a:extLst>
          </p:cNvPr>
          <p:cNvSpPr/>
          <p:nvPr/>
        </p:nvSpPr>
        <p:spPr>
          <a:xfrm rot="5400000">
            <a:off x="7685405" y="798581"/>
            <a:ext cx="374697" cy="1140410"/>
          </a:xfrm>
          <a:prstGeom prst="leftBrace">
            <a:avLst>
              <a:gd name="adj1" fmla="val 0"/>
              <a:gd name="adj2" fmla="val 50000"/>
            </a:avLst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DC20F0-736F-85D6-ED74-48D3B9402322}"/>
              </a:ext>
            </a:extLst>
          </p:cNvPr>
          <p:cNvSpPr txBox="1"/>
          <p:nvPr/>
        </p:nvSpPr>
        <p:spPr>
          <a:xfrm>
            <a:off x="6497905" y="860253"/>
            <a:ext cx="631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점심</a:t>
            </a:r>
            <a:endParaRPr lang="en-KR" sz="1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33A4B-FC36-B468-100D-58AC734F3A5E}"/>
              </a:ext>
            </a:extLst>
          </p:cNvPr>
          <p:cNvSpPr txBox="1"/>
          <p:nvPr/>
        </p:nvSpPr>
        <p:spPr>
          <a:xfrm>
            <a:off x="7557164" y="842882"/>
            <a:ext cx="631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저녁</a:t>
            </a:r>
            <a:endParaRPr lang="en-KR" sz="16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0645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147610AF-3F9E-310E-BFDF-E188226DAE1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STEP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4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머신러닝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모델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8F670D-7530-B485-E7ED-51C3C229E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19596"/>
            <a:ext cx="7689510" cy="352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0793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208</Words>
  <Application>Microsoft Macintosh PowerPoint</Application>
  <PresentationFormat>On-screen Show (16:9)</PresentationFormat>
  <Paragraphs>35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NanumGothic</vt:lpstr>
      <vt:lpstr>NanumGothic ExtraBold</vt:lpstr>
      <vt:lpstr>NanumGothic ExtraBold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이주현</cp:lastModifiedBy>
  <cp:revision>4</cp:revision>
  <dcterms:modified xsi:type="dcterms:W3CDTF">2022-05-02T13:49:44Z</dcterms:modified>
</cp:coreProperties>
</file>